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6" r:id="rId3"/>
    <p:sldMasterId id="2147483669" r:id="rId4"/>
    <p:sldMasterId id="2147483687" r:id="rId5"/>
  </p:sldMasterIdLst>
  <p:notesMasterIdLst>
    <p:notesMasterId r:id="rId16"/>
  </p:notesMasterIdLst>
  <p:handoutMasterIdLst>
    <p:handoutMasterId r:id="rId24"/>
  </p:handoutMasterIdLst>
  <p:sldIdLst>
    <p:sldId id="259" r:id="rId6"/>
    <p:sldId id="262" r:id="rId7"/>
    <p:sldId id="1726" r:id="rId8"/>
    <p:sldId id="280" r:id="rId9"/>
    <p:sldId id="266" r:id="rId10"/>
    <p:sldId id="1743" r:id="rId11"/>
    <p:sldId id="1744" r:id="rId12"/>
    <p:sldId id="1745" r:id="rId13"/>
    <p:sldId id="1746" r:id="rId14"/>
    <p:sldId id="1748" r:id="rId15"/>
    <p:sldId id="1763" r:id="rId17"/>
    <p:sldId id="1764" r:id="rId18"/>
    <p:sldId id="1765" r:id="rId19"/>
    <p:sldId id="1766" r:id="rId20"/>
    <p:sldId id="1767" r:id="rId21"/>
    <p:sldId id="1768" r:id="rId22"/>
    <p:sldId id="260" r:id="rId23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262"/>
          </p14:sldIdLst>
        </p14:section>
        <p14:section name="内容页" id="{EB11151C-0E14-47B0-8218-1431BF894351}">
          <p14:sldIdLst>
            <p14:sldId id="1726"/>
            <p14:sldId id="280"/>
            <p14:sldId id="266"/>
            <p14:sldId id="1743"/>
            <p14:sldId id="1744"/>
            <p14:sldId id="1745"/>
            <p14:sldId id="1746"/>
            <p14:sldId id="1748"/>
            <p14:sldId id="1763"/>
            <p14:sldId id="1764"/>
            <p14:sldId id="1765"/>
            <p14:sldId id="1766"/>
            <p14:sldId id="1767"/>
            <p14:sldId id="1768"/>
          </p14:sldIdLst>
        </p14:section>
        <p14:section name="封底" id="{843E591D-6EE2-4691-951C-C0C689F22170}">
          <p14:sldIdLst>
            <p14:sldId id="260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  <p:ext uri="{EFAFB233-063F-42B5-8137-9DF3F51BA10A}">
      <p15:sldGuideLst xmlns:p15="http://schemas.microsoft.com/office/powerpoint/2012/main">
        <p15:guide id="4" pos="3826" userDrawn="1">
          <p15:clr>
            <a:srgbClr val="A4A3A4"/>
          </p15:clr>
        </p15:guide>
        <p15:guide id="5" orient="horz" pos="1003" userDrawn="1">
          <p15:clr>
            <a:srgbClr val="A4A3A4"/>
          </p15:clr>
        </p15:guide>
        <p15:guide id="6" orient="horz" pos="1484" userDrawn="1">
          <p15:clr>
            <a:srgbClr val="A4A3A4"/>
          </p15:clr>
        </p15:guide>
        <p15:guide id="7" orient="horz" pos="3113" userDrawn="1">
          <p15:clr>
            <a:srgbClr val="A4A3A4"/>
          </p15:clr>
        </p15:guide>
        <p15:guide id="8" pos="2128" userDrawn="1">
          <p15:clr>
            <a:srgbClr val="A4A3A4"/>
          </p15:clr>
        </p15:guide>
        <p15:guide id="9" pos="4067" userDrawn="1">
          <p15:clr>
            <a:srgbClr val="A4A3A4"/>
          </p15:clr>
        </p15:guide>
        <p15:guide id="10" pos="5972" userDrawn="1">
          <p15:clr>
            <a:srgbClr val="A4A3A4"/>
          </p15:clr>
        </p15:guide>
        <p15:guide id="11" pos="5292" userDrawn="1">
          <p15:clr>
            <a:srgbClr val="A4A3A4"/>
          </p15:clr>
        </p15:guide>
        <p15:guide id="12" pos="22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85" autoAdjust="0"/>
    <p:restoredTop sz="94289" autoAdjust="0"/>
  </p:normalViewPr>
  <p:slideViewPr>
    <p:cSldViewPr snapToGrid="0" showGuides="1">
      <p:cViewPr>
        <p:scale>
          <a:sx n="70" d="100"/>
          <a:sy n="70" d="100"/>
        </p:scale>
        <p:origin x="960" y="828"/>
      </p:cViewPr>
      <p:guideLst>
        <p:guide pos="3826"/>
        <p:guide orient="horz" pos="1003"/>
        <p:guide orient="horz" pos="1484"/>
        <p:guide orient="horz" pos="3113"/>
        <p:guide pos="2128"/>
        <p:guide pos="4067"/>
        <p:guide pos="5972"/>
        <p:guide pos="5292"/>
        <p:guide pos="2275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8" Type="http://schemas.openxmlformats.org/officeDocument/2006/relationships/tags" Target="tags/tag9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handoutMaster" Target="handoutMasters/handoutMaster1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notesMaster" Target="notesMasters/notesMaster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8" Type="http://schemas.openxmlformats.org/officeDocument/2006/relationships/theme" Target="../theme/theme3.xml"/><Relationship Id="rId17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35.xml"/><Relationship Id="rId15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.xml"/><Relationship Id="rId8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2.xml"/><Relationship Id="rId5" Type="http://schemas.openxmlformats.org/officeDocument/2006/relationships/slideLayout" Target="../slideLayouts/slideLayout41.xml"/><Relationship Id="rId4" Type="http://schemas.openxmlformats.org/officeDocument/2006/relationships/slideLayout" Target="../slideLayouts/slideLayout40.xml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8" Type="http://schemas.openxmlformats.org/officeDocument/2006/relationships/theme" Target="../theme/theme4.xml"/><Relationship Id="rId17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6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7" Type="http://schemas.openxmlformats.org/officeDocument/2006/relationships/image" Target="../media/image23.png"/><Relationship Id="rId6" Type="http://schemas.openxmlformats.org/officeDocument/2006/relationships/tags" Target="../tags/tag75.xml"/><Relationship Id="rId5" Type="http://schemas.openxmlformats.org/officeDocument/2006/relationships/image" Target="../media/image22.png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91.xml"/><Relationship Id="rId16" Type="http://schemas.openxmlformats.org/officeDocument/2006/relationships/tags" Target="../tags/tag90.xml"/><Relationship Id="rId15" Type="http://schemas.openxmlformats.org/officeDocument/2006/relationships/tags" Target="../tags/tag89.xml"/><Relationship Id="rId14" Type="http://schemas.openxmlformats.org/officeDocument/2006/relationships/tags" Target="../tags/tag88.xml"/><Relationship Id="rId13" Type="http://schemas.openxmlformats.org/officeDocument/2006/relationships/tags" Target="../tags/tag87.xml"/><Relationship Id="rId12" Type="http://schemas.openxmlformats.org/officeDocument/2006/relationships/tags" Target="../tags/tag86.xml"/><Relationship Id="rId11" Type="http://schemas.openxmlformats.org/officeDocument/2006/relationships/tags" Target="../tags/tag85.xml"/><Relationship Id="rId10" Type="http://schemas.openxmlformats.org/officeDocument/2006/relationships/tags" Target="../tags/tag84.xml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46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4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tags" Target="../tags/tag37.xml"/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45.xml"/><Relationship Id="rId8" Type="http://schemas.openxmlformats.org/officeDocument/2006/relationships/tags" Target="../tags/tag44.xml"/><Relationship Id="rId7" Type="http://schemas.openxmlformats.org/officeDocument/2006/relationships/tags" Target="../tags/tag43.xml"/><Relationship Id="rId6" Type="http://schemas.openxmlformats.org/officeDocument/2006/relationships/tags" Target="../tags/tag42.xml"/><Relationship Id="rId5" Type="http://schemas.openxmlformats.org/officeDocument/2006/relationships/tags" Target="../tags/tag41.xml"/><Relationship Id="rId4" Type="http://schemas.openxmlformats.org/officeDocument/2006/relationships/tags" Target="../tags/tag40.xml"/><Relationship Id="rId3" Type="http://schemas.openxmlformats.org/officeDocument/2006/relationships/tags" Target="../tags/tag39.xml"/><Relationship Id="rId2" Type="http://schemas.openxmlformats.org/officeDocument/2006/relationships/tags" Target="../tags/tag38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53.xml"/><Relationship Id="rId16" Type="http://schemas.openxmlformats.org/officeDocument/2006/relationships/tags" Target="../tags/tag52.xml"/><Relationship Id="rId15" Type="http://schemas.openxmlformats.org/officeDocument/2006/relationships/tags" Target="../tags/tag51.xml"/><Relationship Id="rId14" Type="http://schemas.openxmlformats.org/officeDocument/2006/relationships/tags" Target="../tags/tag50.xml"/><Relationship Id="rId13" Type="http://schemas.openxmlformats.org/officeDocument/2006/relationships/tags" Target="../tags/tag49.xml"/><Relationship Id="rId12" Type="http://schemas.openxmlformats.org/officeDocument/2006/relationships/tags" Target="../tags/tag48.xml"/><Relationship Id="rId11" Type="http://schemas.openxmlformats.org/officeDocument/2006/relationships/tags" Target="../tags/tag47.xml"/><Relationship Id="rId10" Type="http://schemas.openxmlformats.org/officeDocument/2006/relationships/tags" Target="../tags/tag46.xml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tags" Target="../tags/tag5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62.xml"/><Relationship Id="rId8" Type="http://schemas.openxmlformats.org/officeDocument/2006/relationships/tags" Target="../tags/tag61.xml"/><Relationship Id="rId7" Type="http://schemas.openxmlformats.org/officeDocument/2006/relationships/tags" Target="../tags/tag60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8" Type="http://schemas.openxmlformats.org/officeDocument/2006/relationships/slideLayout" Target="../slideLayouts/slideLayout4.xml"/><Relationship Id="rId17" Type="http://schemas.openxmlformats.org/officeDocument/2006/relationships/tags" Target="../tags/tag70.xml"/><Relationship Id="rId16" Type="http://schemas.openxmlformats.org/officeDocument/2006/relationships/tags" Target="../tags/tag69.xml"/><Relationship Id="rId15" Type="http://schemas.openxmlformats.org/officeDocument/2006/relationships/tags" Target="../tags/tag68.xml"/><Relationship Id="rId14" Type="http://schemas.openxmlformats.org/officeDocument/2006/relationships/tags" Target="../tags/tag67.xml"/><Relationship Id="rId13" Type="http://schemas.openxmlformats.org/officeDocument/2006/relationships/tags" Target="../tags/tag66.xml"/><Relationship Id="rId12" Type="http://schemas.openxmlformats.org/officeDocument/2006/relationships/tags" Target="../tags/tag65.xml"/><Relationship Id="rId11" Type="http://schemas.openxmlformats.org/officeDocument/2006/relationships/tags" Target="../tags/tag64.xml"/><Relationship Id="rId10" Type="http://schemas.openxmlformats.org/officeDocument/2006/relationships/tags" Target="../tags/tag63.xml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空气污染指数的时间序列模型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林元莘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en-US" altLang="zh-CN"/>
              <a:t>ACF</a:t>
            </a:r>
            <a:r>
              <a:rPr lang="zh-CN" altLang="en-US"/>
              <a:t>与</a:t>
            </a:r>
            <a:r>
              <a:rPr lang="en-US" altLang="zh-CN"/>
              <a:t>PACF</a:t>
            </a:r>
            <a:endParaRPr lang="en-US" altLang="zh-CN"/>
          </a:p>
        </p:txBody>
      </p:sp>
      <p:pic>
        <p:nvPicPr>
          <p:cNvPr id="5" name="图片 4" descr="seasonal_monthly_avg_acf_pac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749300"/>
            <a:ext cx="5899150" cy="5899150"/>
          </a:xfrm>
          <a:prstGeom prst="rect">
            <a:avLst/>
          </a:prstGeom>
        </p:spPr>
      </p:pic>
      <p:pic>
        <p:nvPicPr>
          <p:cNvPr id="6" name="图片 5" descr="monthly_avg_acf_pac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670" y="749300"/>
            <a:ext cx="5822950" cy="54857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zh-CN" altLang="en-US"/>
              <a:t>模型推荐</a:t>
            </a:r>
            <a:endParaRPr lang="zh-CN" altLang="en-US"/>
          </a:p>
        </p:txBody>
      </p:sp>
      <p:sp>
        <p:nvSpPr>
          <p:cNvPr id="5" name="矩形: 圆角 6"/>
          <p:cNvSpPr/>
          <p:nvPr>
            <p:custDataLst>
              <p:tags r:id="rId1"/>
            </p:custDataLst>
          </p:nvPr>
        </p:nvSpPr>
        <p:spPr>
          <a:xfrm>
            <a:off x="518160" y="766445"/>
            <a:ext cx="5369827" cy="5537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p>
            <a:pPr algn="just"/>
            <a:endParaRPr lang="zh-CN" altLang="en-US" dirty="0"/>
          </a:p>
        </p:txBody>
      </p:sp>
      <p:sp>
        <p:nvSpPr>
          <p:cNvPr id="9" name="平行四边形 8"/>
          <p:cNvSpPr/>
          <p:nvPr>
            <p:custDataLst>
              <p:tags r:id="rId2"/>
            </p:custDataLst>
          </p:nvPr>
        </p:nvSpPr>
        <p:spPr>
          <a:xfrm>
            <a:off x="712866" y="920110"/>
            <a:ext cx="261943" cy="272887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>
                <p:custDataLst>
                  <p:tags r:id="rId3"/>
                </p:custDataLst>
              </p:nvPr>
            </p:nvSpPr>
            <p:spPr>
              <a:xfrm>
                <a:off x="823526" y="1131178"/>
                <a:ext cx="4778004" cy="53670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>
                  <a:lnSpc>
                    <a:spcPct val="130000"/>
                  </a:lnSpc>
                </a:pP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根据简单的尝试以及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AIC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准则，推荐以下模型：</a:t>
                </a: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PM2.5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3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en-US" altLang="zh-CN" sz="2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panose="02040503050406030204" charset="0"/>
                  <a:cs typeface="Cambria Math" panose="02040503050406030204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PM10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O3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NO2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SO2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0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CO</a:t>
                </a:r>
                <a:r>
                  <a: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：</a:t>
                </a:r>
                <a:r>
                  <a:rPr lang="en-US" altLang="zh-CN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sym typeface="+mn-ea"/>
                  </a:rPr>
                  <a:t>ARIMA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1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,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0</m:t>
                    </m:r>
                    <m:r>
                      <a:rPr lang="en-US" altLang="zh-CN" sz="240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panose="02040503050406030204" charset="0"/>
                        <a:cs typeface="Cambria Math" panose="02040503050406030204" charset="0"/>
                      </a:rPr>
                      <m:t>)×</m:t>
                    </m:r>
                    <m:sSub>
                      <m:sSubPr>
                        <m:ctrlP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(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</m:t>
                        </m:r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)</m:t>
                        </m:r>
                      </m:e>
                      <m:sub>
                        <m:r>
                          <a:rPr lang="en-US" altLang="zh-CN" sz="2400" i="1" dirty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charset="0"/>
                            <a:cs typeface="Cambria Math" panose="02040503050406030204" charset="0"/>
                          </a:rPr>
                          <m:t>12</m:t>
                        </m:r>
                      </m:sub>
                    </m:sSub>
                  </m:oMath>
                </a14:m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>
                  <a:lnSpc>
                    <a:spcPct val="130000"/>
                  </a:lnSpc>
                </a:pPr>
                <a:endPara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"/>
                </p:custDataLst>
              </p:nvPr>
            </p:nvSpPr>
            <p:spPr>
              <a:xfrm>
                <a:off x="823526" y="1131178"/>
                <a:ext cx="4778004" cy="5367020"/>
              </a:xfrm>
              <a:prstGeom prst="rect">
                <a:avLst/>
              </a:prstGeom>
              <a:blipFill rotWithShape="1">
                <a:blip r:embed="rId5"/>
                <a:stretch>
                  <a:fillRect l="-12" t="-5" r="4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ight-quote-sign_36811"/>
          <p:cNvSpPr>
            <a:spLocks noChangeAspect="1"/>
          </p:cNvSpPr>
          <p:nvPr>
            <p:custDataLst>
              <p:tags r:id="rId6"/>
            </p:custDataLst>
          </p:nvPr>
        </p:nvSpPr>
        <p:spPr bwMode="auto">
          <a:xfrm>
            <a:off x="5670868" y="5974260"/>
            <a:ext cx="425132" cy="52104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4745" y="2280285"/>
            <a:ext cx="5652770" cy="24333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时间序列简介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平稳性检验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模型识别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模型估计与诊断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zh-CN" altLang="en-US"/>
              <a:t>模型预测</a:t>
            </a:r>
            <a:endParaRPr lang="zh-CN" altLang="en-US"/>
          </a:p>
        </p:txBody>
      </p:sp>
      <p:pic>
        <p:nvPicPr>
          <p:cNvPr id="5" name="图片 4" descr="pollutant_forecas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89170" y="664845"/>
            <a:ext cx="6634480" cy="552894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356870" y="2399030"/>
            <a:ext cx="4419703" cy="2471819"/>
            <a:chOff x="2441" y="1968"/>
            <a:chExt cx="6960" cy="3893"/>
          </a:xfrm>
        </p:grpSpPr>
        <p:sp>
          <p:nvSpPr>
            <p:cNvPr id="14" name="任意多边形: 形状 13"/>
            <p:cNvSpPr/>
            <p:nvPr/>
          </p:nvSpPr>
          <p:spPr>
            <a:xfrm>
              <a:off x="2441" y="1968"/>
              <a:ext cx="6711" cy="3243"/>
            </a:xfrm>
            <a:custGeom>
              <a:avLst/>
              <a:gdLst>
                <a:gd name="connsiteX0" fmla="*/ 0 w 4261337"/>
                <a:gd name="connsiteY0" fmla="*/ 0 h 1741598"/>
                <a:gd name="connsiteX1" fmla="*/ 4261337 w 4261337"/>
                <a:gd name="connsiteY1" fmla="*/ 0 h 1741598"/>
                <a:gd name="connsiteX2" fmla="*/ 4261337 w 4261337"/>
                <a:gd name="connsiteY2" fmla="*/ 1741598 h 1741598"/>
                <a:gd name="connsiteX3" fmla="*/ 0 w 4261337"/>
                <a:gd name="connsiteY3" fmla="*/ 1741598 h 174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1337" h="1741598">
                  <a:moveTo>
                    <a:pt x="0" y="0"/>
                  </a:moveTo>
                  <a:lnTo>
                    <a:pt x="4261337" y="0"/>
                  </a:lnTo>
                  <a:lnTo>
                    <a:pt x="4261337" y="1741598"/>
                  </a:lnTo>
                  <a:lnTo>
                    <a:pt x="0" y="1741598"/>
                  </a:lnTo>
                  <a:close/>
                </a:path>
              </a:pathLst>
            </a:cu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 anchor="ctr">
              <a:noAutofit/>
            </a:bodyPr>
            <a:p>
              <a:pPr algn="just"/>
              <a:endParaRPr lang="zh-CN" altLang="en-US" dirty="0"/>
            </a:p>
          </p:txBody>
        </p:sp>
        <p:sp>
          <p:nvSpPr>
            <p:cNvPr id="31" name="平行四边形 30"/>
            <p:cNvSpPr/>
            <p:nvPr/>
          </p:nvSpPr>
          <p:spPr>
            <a:xfrm>
              <a:off x="2695" y="2472"/>
              <a:ext cx="746" cy="381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2900" y="2902"/>
              <a:ext cx="6101" cy="16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利用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2014-2022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年数据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预测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2023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年全年指数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42" name="right-quote-sign_36811"/>
            <p:cNvSpPr>
              <a:spLocks noChangeAspect="1"/>
            </p:cNvSpPr>
            <p:nvPr/>
          </p:nvSpPr>
          <p:spPr bwMode="auto">
            <a:xfrm>
              <a:off x="8602" y="508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zh-CN" altLang="en-US"/>
              <a:t>模型诊断：</a:t>
            </a:r>
            <a:r>
              <a:rPr lang="en-US" altLang="zh-CN"/>
              <a:t>Q-Q</a:t>
            </a:r>
            <a:r>
              <a:rPr lang="zh-CN" altLang="en-US"/>
              <a:t>图</a:t>
            </a:r>
            <a:endParaRPr lang="zh-CN" altLang="en-US"/>
          </a:p>
        </p:txBody>
      </p:sp>
      <p:pic>
        <p:nvPicPr>
          <p:cNvPr id="6" name="图片 5" descr="residuals_PM25"/>
          <p:cNvPicPr>
            <a:picLocks noChangeAspect="1"/>
          </p:cNvPicPr>
          <p:nvPr/>
        </p:nvPicPr>
        <p:blipFill>
          <a:blip r:embed="rId1"/>
          <a:srcRect l="8920" t="4828" r="8895" b="-334"/>
          <a:stretch>
            <a:fillRect/>
          </a:stretch>
        </p:blipFill>
        <p:spPr>
          <a:xfrm>
            <a:off x="234315" y="773430"/>
            <a:ext cx="5466080" cy="2117725"/>
          </a:xfrm>
          <a:prstGeom prst="rect">
            <a:avLst/>
          </a:prstGeom>
        </p:spPr>
      </p:pic>
      <p:pic>
        <p:nvPicPr>
          <p:cNvPr id="7" name="图片 6" descr="residuals_PM10"/>
          <p:cNvPicPr>
            <a:picLocks noChangeAspect="1"/>
          </p:cNvPicPr>
          <p:nvPr/>
        </p:nvPicPr>
        <p:blipFill>
          <a:blip r:embed="rId2"/>
          <a:srcRect l="8675" t="4722" r="9797" b="-556"/>
          <a:stretch>
            <a:fillRect/>
          </a:stretch>
        </p:blipFill>
        <p:spPr>
          <a:xfrm>
            <a:off x="234315" y="2891155"/>
            <a:ext cx="5466715" cy="2142490"/>
          </a:xfrm>
          <a:prstGeom prst="rect">
            <a:avLst/>
          </a:prstGeom>
        </p:spPr>
      </p:pic>
      <p:pic>
        <p:nvPicPr>
          <p:cNvPr id="8" name="图片 7" descr="residuals_O3"/>
          <p:cNvPicPr>
            <a:picLocks noChangeAspect="1"/>
          </p:cNvPicPr>
          <p:nvPr/>
        </p:nvPicPr>
        <p:blipFill>
          <a:blip r:embed="rId3"/>
          <a:srcRect l="9207" t="5729" r="9513" b="257"/>
          <a:stretch>
            <a:fillRect/>
          </a:stretch>
        </p:blipFill>
        <p:spPr>
          <a:xfrm>
            <a:off x="254635" y="5033645"/>
            <a:ext cx="5446395" cy="1847215"/>
          </a:xfrm>
          <a:prstGeom prst="rect">
            <a:avLst/>
          </a:prstGeom>
        </p:spPr>
      </p:pic>
      <p:pic>
        <p:nvPicPr>
          <p:cNvPr id="9" name="图片 8" descr="residuals_NO2"/>
          <p:cNvPicPr>
            <a:picLocks noChangeAspect="1"/>
          </p:cNvPicPr>
          <p:nvPr/>
        </p:nvPicPr>
        <p:blipFill>
          <a:blip r:embed="rId4"/>
          <a:srcRect l="7703" t="6458" r="9416" b="-451"/>
          <a:stretch>
            <a:fillRect/>
          </a:stretch>
        </p:blipFill>
        <p:spPr>
          <a:xfrm>
            <a:off x="5701030" y="732155"/>
            <a:ext cx="6326505" cy="2253615"/>
          </a:xfrm>
          <a:prstGeom prst="rect">
            <a:avLst/>
          </a:prstGeom>
        </p:spPr>
      </p:pic>
      <p:pic>
        <p:nvPicPr>
          <p:cNvPr id="10" name="图片 9" descr="residuals_SO2"/>
          <p:cNvPicPr>
            <a:picLocks noChangeAspect="1"/>
          </p:cNvPicPr>
          <p:nvPr/>
        </p:nvPicPr>
        <p:blipFill>
          <a:blip r:embed="rId5"/>
          <a:srcRect l="10532" t="5955" r="9514" b="-104"/>
          <a:stretch>
            <a:fillRect/>
          </a:stretch>
        </p:blipFill>
        <p:spPr>
          <a:xfrm>
            <a:off x="5761355" y="2985135"/>
            <a:ext cx="6386195" cy="2062480"/>
          </a:xfrm>
          <a:prstGeom prst="rect">
            <a:avLst/>
          </a:prstGeom>
        </p:spPr>
      </p:pic>
      <p:pic>
        <p:nvPicPr>
          <p:cNvPr id="11" name="图片 10" descr="residuals_CO"/>
          <p:cNvPicPr>
            <a:picLocks noChangeAspect="1"/>
          </p:cNvPicPr>
          <p:nvPr/>
        </p:nvPicPr>
        <p:blipFill>
          <a:blip r:embed="rId6"/>
          <a:srcRect l="10087" t="4479" r="8721" b="1024"/>
          <a:stretch>
            <a:fillRect/>
          </a:stretch>
        </p:blipFill>
        <p:spPr>
          <a:xfrm>
            <a:off x="5700395" y="5033645"/>
            <a:ext cx="6582410" cy="17919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en-US" altLang="zh-CN"/>
              <a:t>Shapiro-Wilk</a:t>
            </a:r>
            <a:r>
              <a:rPr lang="zh-CN" altLang="en-US"/>
              <a:t>检验与</a:t>
            </a:r>
            <a:r>
              <a:rPr lang="en-US" altLang="zh-CN"/>
              <a:t>Ljung-Box</a:t>
            </a:r>
            <a:r>
              <a:rPr lang="zh-CN" altLang="en-US"/>
              <a:t>检验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775" y="879475"/>
            <a:ext cx="5102225" cy="32759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t="1793" r="-31"/>
          <a:stretch>
            <a:fillRect/>
          </a:stretch>
        </p:blipFill>
        <p:spPr>
          <a:xfrm>
            <a:off x="6654165" y="864235"/>
            <a:ext cx="4540885" cy="329120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41020" y="4852670"/>
            <a:ext cx="10987405" cy="979805"/>
            <a:chOff x="1692" y="2096"/>
            <a:chExt cx="16168" cy="3834"/>
          </a:xfrm>
        </p:grpSpPr>
        <p:sp>
          <p:nvSpPr>
            <p:cNvPr id="9" name="矩形: 圆角 8"/>
            <p:cNvSpPr/>
            <p:nvPr/>
          </p:nvSpPr>
          <p:spPr>
            <a:xfrm>
              <a:off x="1692" y="2096"/>
              <a:ext cx="15860" cy="35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p>
              <a:pPr algn="just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850" y="2168"/>
              <a:ext cx="424" cy="655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275" y="2288"/>
              <a:ext cx="15089" cy="22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除了</a:t>
              </a:r>
              <a:r>
                <a:rPr lang="en-US" altLang="zh-CN" sz="2400" dirty="0">
                  <a:solidFill>
                    <a:schemeClr val="tx1"/>
                  </a:solidFill>
                </a:rPr>
                <a:t>SO2</a:t>
              </a:r>
              <a:r>
                <a:rPr lang="zh-CN" altLang="en-US" sz="2400" dirty="0">
                  <a:solidFill>
                    <a:schemeClr val="tx1"/>
                  </a:solidFill>
                </a:rPr>
                <a:t>的模型，其他污染指数模型均通过正态性检验并且残差无自相关性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ight-quote-sign_36811"/>
            <p:cNvSpPr>
              <a:spLocks noChangeAspect="1"/>
            </p:cNvSpPr>
            <p:nvPr/>
          </p:nvSpPr>
          <p:spPr bwMode="auto">
            <a:xfrm>
              <a:off x="17061" y="515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SO2</a:t>
            </a:r>
            <a:r>
              <a:rPr lang="zh-CN" altLang="en-US" dirty="0"/>
              <a:t>重新建模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35685" y="765175"/>
            <a:ext cx="10078085" cy="1590079"/>
            <a:chOff x="1692" y="2096"/>
            <a:chExt cx="16168" cy="5145"/>
          </a:xfrm>
        </p:grpSpPr>
        <p:sp>
          <p:nvSpPr>
            <p:cNvPr id="9" name="矩形: 圆角 8"/>
            <p:cNvSpPr/>
            <p:nvPr/>
          </p:nvSpPr>
          <p:spPr>
            <a:xfrm>
              <a:off x="1692" y="2096"/>
              <a:ext cx="15860" cy="5145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850" y="2168"/>
              <a:ext cx="424" cy="655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2275" y="2288"/>
                  <a:ext cx="15089" cy="49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30000"/>
                    </a:lnSpc>
                    <a:spcBef>
                      <a:spcPts val="600"/>
                    </a:spcBef>
                  </a:pPr>
                  <a:r>
                    <a:rPr lang="zh-CN" altLang="en-US" sz="2400" dirty="0">
                      <a:solidFill>
                        <a:schemeClr val="tx1"/>
                      </a:solidFill>
                    </a:rPr>
                    <a:t>由于</a:t>
                  </a:r>
                  <a:r>
                    <a:rPr lang="en-US" altLang="zh-CN" sz="2400" dirty="0">
                      <a:solidFill>
                        <a:schemeClr val="tx1"/>
                      </a:solidFill>
                    </a:rPr>
                    <a:t>SO2</a:t>
                  </a:r>
                  <a:r>
                    <a:rPr lang="zh-CN" altLang="en-US" sz="2400" dirty="0">
                      <a:solidFill>
                        <a:schemeClr val="tx1"/>
                      </a:solidFill>
                    </a:rPr>
                    <a:t>的指数下降趋势，尝试对</a:t>
                  </a:r>
                  <a:r>
                    <a:rPr lang="en-US" altLang="zh-CN" sz="2400" dirty="0">
                      <a:solidFill>
                        <a:schemeClr val="tx1"/>
                      </a:solidFill>
                    </a:rPr>
                    <a:t>SO2</a:t>
                  </a:r>
                  <a:r>
                    <a:rPr lang="zh-CN" altLang="en-US" sz="2400" dirty="0">
                      <a:solidFill>
                        <a:schemeClr val="tx1"/>
                      </a:solidFill>
                    </a:rPr>
                    <a:t>取对数后建模，一阶差分后显著</a:t>
                  </a:r>
                  <a:r>
                    <a:rPr lang="zh-CN" altLang="en-US" sz="2400" dirty="0">
                      <a:solidFill>
                        <a:srgbClr val="C00000"/>
                      </a:solidFill>
                    </a:rPr>
                    <a:t>平稳</a:t>
                  </a:r>
                  <a:r>
                    <a:rPr lang="zh-CN" altLang="en-US" sz="2400" dirty="0">
                      <a:solidFill>
                        <a:schemeClr val="tx1"/>
                      </a:solidFill>
                    </a:rPr>
                    <a:t>，再对其建模</a:t>
                  </a:r>
                  <a:r>
                    <a:rPr lang="en-US" altLang="zh-CN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sym typeface="+mn-ea"/>
                    </a:rPr>
                    <a:t>ARIMA</a:t>
                  </a:r>
                  <a14:m>
                    <m:oMath xmlns:m="http://schemas.openxmlformats.org/officeDocument/2006/math"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(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,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sz="240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charset="0"/>
                          <a:cs typeface="Cambria Math" panose="02040503050406030204" charset="0"/>
                        </a:rPr>
                        <m:t>)×</m:t>
                      </m:r>
                      <m:sSub>
                        <m:sSubPr>
                          <m:ctrlP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(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,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0</m:t>
                          </m:r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)</m:t>
                          </m:r>
                        </m:e>
                        <m:sub>
                          <m:r>
                            <a:rPr lang="en-US" altLang="zh-CN" sz="2400" i="1" dirty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12</m:t>
                          </m:r>
                        </m:sub>
                      </m:sSub>
                    </m:oMath>
                  </a14:m>
                  <a:r>
                    <a:rPr lang="zh-CN" altLang="en-US" sz="24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ambria Math" panose="02040503050406030204" charset="0"/>
                      <a:cs typeface="Cambria Math" panose="02040503050406030204" charset="0"/>
                    </a:rPr>
                    <a:t>，均通过正态性检验并且残差无自相关性</a:t>
                  </a:r>
                  <a:endParaRPr lang="zh-CN" alt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panose="02040503050406030204" charset="0"/>
                    <a:cs typeface="Cambria Math" panose="02040503050406030204" charset="0"/>
                  </a:endParaRPr>
                </a:p>
              </p:txBody>
            </p:sp>
          </mc:Choice>
          <mc:Fallback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5" y="2288"/>
                  <a:ext cx="15089" cy="4950"/>
                </a:xfrm>
                <a:prstGeom prst="rect">
                  <a:avLst/>
                </a:prstGeom>
                <a:blipFill rotWithShape="1">
                  <a:blip r:embed="rId1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right-quote-sign_36811"/>
            <p:cNvSpPr>
              <a:spLocks noChangeAspect="1"/>
            </p:cNvSpPr>
            <p:nvPr/>
          </p:nvSpPr>
          <p:spPr bwMode="auto">
            <a:xfrm>
              <a:off x="17061" y="515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17" name="图片 16" descr="so2_lo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" y="2630805"/>
            <a:ext cx="4244975" cy="1819275"/>
          </a:xfrm>
          <a:prstGeom prst="rect">
            <a:avLst/>
          </a:prstGeom>
        </p:spPr>
      </p:pic>
      <p:pic>
        <p:nvPicPr>
          <p:cNvPr id="18" name="图片 17" descr="so2_log_first_d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4990" y="2630805"/>
            <a:ext cx="4244975" cy="1819275"/>
          </a:xfrm>
          <a:prstGeom prst="rect">
            <a:avLst/>
          </a:prstGeom>
        </p:spPr>
      </p:pic>
      <p:pic>
        <p:nvPicPr>
          <p:cNvPr id="19" name="图片 18" descr="so2_log_pollutant_forecas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965" y="2536825"/>
            <a:ext cx="2896870" cy="2414270"/>
          </a:xfrm>
          <a:prstGeom prst="rect">
            <a:avLst/>
          </a:prstGeom>
        </p:spPr>
      </p:pic>
      <p:pic>
        <p:nvPicPr>
          <p:cNvPr id="20" name="图片 19" descr="residuals_SO2_LO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85" y="4489450"/>
            <a:ext cx="5730240" cy="1910080"/>
          </a:xfrm>
          <a:prstGeom prst="rect">
            <a:avLst/>
          </a:prstGeom>
        </p:spPr>
      </p:pic>
      <p:pic>
        <p:nvPicPr>
          <p:cNvPr id="21" name="图片 20" descr="residuals_adf_SO2_LO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2555" y="4450080"/>
            <a:ext cx="2279015" cy="227901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占位符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spc="600" dirty="0"/>
              <a:t>感谢</a:t>
            </a:r>
            <a:endParaRPr lang="zh-CN" altLang="en-US" spc="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时间序列简介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平稳性检验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模型识别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模型估计与诊断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时间序列数据简介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平稳性检验</a:t>
            </a:r>
            <a:endParaRPr lang="zh-CN" altLang="en-US" sz="28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模型识别</a:t>
            </a:r>
            <a:endParaRPr lang="zh-CN" altLang="en-US" sz="28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19965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6">
                    <a:lumMod val="40000"/>
                    <a:lumOff val="60000"/>
                  </a:schemeClr>
                </a:solidFill>
              </a:rPr>
              <a:t>模型估计与诊断</a:t>
            </a:r>
            <a:endParaRPr lang="zh-CN" altLang="en-US" sz="2800" b="1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时间序列数据简介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518160" y="766445"/>
            <a:ext cx="5577840" cy="6091828"/>
            <a:chOff x="1693" y="2508"/>
            <a:chExt cx="7964" cy="6898"/>
          </a:xfrm>
        </p:grpSpPr>
        <p:sp>
          <p:nvSpPr>
            <p:cNvPr id="7" name="矩形: 圆角 6"/>
            <p:cNvSpPr/>
            <p:nvPr>
              <p:custDataLst>
                <p:tags r:id="rId2"/>
              </p:custDataLst>
            </p:nvPr>
          </p:nvSpPr>
          <p:spPr>
            <a:xfrm>
              <a:off x="1693" y="2508"/>
              <a:ext cx="7667" cy="627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9" name="平行四边形 8"/>
            <p:cNvSpPr/>
            <p:nvPr>
              <p:custDataLst>
                <p:tags r:id="rId3"/>
              </p:custDataLst>
            </p:nvPr>
          </p:nvSpPr>
          <p:spPr>
            <a:xfrm>
              <a:off x="1971" y="2682"/>
              <a:ext cx="374" cy="309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文本框 13"/>
            <p:cNvSpPr txBox="1"/>
            <p:nvPr>
              <p:custDataLst>
                <p:tags r:id="rId4"/>
              </p:custDataLst>
            </p:nvPr>
          </p:nvSpPr>
          <p:spPr>
            <a:xfrm>
              <a:off x="2129" y="2921"/>
              <a:ext cx="6822" cy="64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数据集来自</a:t>
              </a:r>
              <a:r>
                <a:rPr lang="zh-CN" altLang="en-US" dirty="0">
                  <a:solidFill>
                    <a:srgbClr val="C00000"/>
                  </a:solidFill>
                </a:rPr>
                <a:t>the World Air Quality Index project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(世界空气质量指数项目)网站上的实时数据。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"The World Air Quality Index Project" 是一个全球性的空气质量监测项目，提供实时的空气污染数据。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这个项目由一个独立的环保组织发起，目的是增加公众对空气污染问题的认识。项目利用全球范围内数千个监测站的数据，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测量包括PM2.5、PM10、二氧化硫、二氧化氮等多种空气污染物的浓度。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该数据集包括了从</a:t>
              </a:r>
              <a:r>
                <a:rPr lang="zh-CN" altLang="en-US" dirty="0">
                  <a:solidFill>
                    <a:srgbClr val="C00000"/>
                  </a:solidFill>
                </a:rPr>
                <a:t>2014年1月1日到2024年5月5日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上海市每日空气质量各项指数数据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lnSpc>
                  <a:spcPct val="130000"/>
                </a:lnSpc>
              </a:pP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ight-quote-sign_36811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9050" y="8405"/>
              <a:ext cx="607" cy="590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6" name="图片 5" descr="monthly_avg_a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32855" y="703580"/>
            <a:ext cx="5161915" cy="5963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探索性分析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35400" y="765248"/>
            <a:ext cx="10146258" cy="1318801"/>
            <a:chOff x="1692" y="2096"/>
            <a:chExt cx="16168" cy="3834"/>
          </a:xfrm>
        </p:grpSpPr>
        <p:sp>
          <p:nvSpPr>
            <p:cNvPr id="9" name="矩形: 圆角 8"/>
            <p:cNvSpPr/>
            <p:nvPr/>
          </p:nvSpPr>
          <p:spPr>
            <a:xfrm>
              <a:off x="1692" y="2096"/>
              <a:ext cx="15860" cy="35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850" y="2168"/>
              <a:ext cx="424" cy="655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275" y="2288"/>
              <a:ext cx="15089" cy="3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考虑数据的</a:t>
              </a:r>
              <a:r>
                <a:rPr lang="zh-CN" altLang="en-US" sz="2400" dirty="0">
                  <a:solidFill>
                    <a:srgbClr val="C00000"/>
                  </a:solidFill>
                </a:rPr>
                <a:t>年内变化趋势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和</a:t>
              </a:r>
              <a:r>
                <a:rPr lang="zh-CN" altLang="en-US" sz="2400" dirty="0">
                  <a:solidFill>
                    <a:srgbClr val="C00000"/>
                  </a:solidFill>
                </a:rPr>
                <a:t>年际平均变化趋势</a:t>
              </a:r>
              <a:endParaRPr lang="zh-CN" altLang="en-US" sz="2400" dirty="0">
                <a:solidFill>
                  <a:srgbClr val="C00000"/>
                </a:solidFill>
              </a:endParaRPr>
            </a:p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可以发现各项数据每年年内变化</a:t>
              </a:r>
              <a:r>
                <a:rPr lang="zh-CN" altLang="en-US" sz="2400" dirty="0">
                  <a:solidFill>
                    <a:srgbClr val="C00000"/>
                  </a:solidFill>
                </a:rPr>
                <a:t>趋势相似</a:t>
              </a:r>
              <a:r>
                <a:rPr lang="zh-CN" altLang="en-US" sz="2400" dirty="0">
                  <a:solidFill>
                    <a:schemeClr val="tx1"/>
                  </a:solidFill>
                </a:rPr>
                <a:t>，年际变化均有</a:t>
              </a:r>
              <a:r>
                <a:rPr lang="zh-CN" altLang="en-US" sz="2400" dirty="0">
                  <a:solidFill>
                    <a:srgbClr val="C00000"/>
                  </a:solidFill>
                </a:rPr>
                <a:t>下降趋势</a:t>
              </a:r>
              <a:endParaRPr lang="zh-CN" altLang="en-US" sz="2400" dirty="0">
                <a:solidFill>
                  <a:srgbClr val="C00000"/>
                </a:solidFill>
              </a:endParaRPr>
            </a:p>
          </p:txBody>
        </p:sp>
        <p:sp>
          <p:nvSpPr>
            <p:cNvPr id="14" name="right-quote-sign_36811"/>
            <p:cNvSpPr>
              <a:spLocks noChangeAspect="1"/>
            </p:cNvSpPr>
            <p:nvPr/>
          </p:nvSpPr>
          <p:spPr bwMode="auto">
            <a:xfrm>
              <a:off x="17061" y="515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pic>
        <p:nvPicPr>
          <p:cNvPr id="8" name="图片 7" descr="Combined_Monthly_Air_Pollution_Levels"/>
          <p:cNvPicPr>
            <a:picLocks noChangeAspect="1"/>
          </p:cNvPicPr>
          <p:nvPr/>
        </p:nvPicPr>
        <p:blipFill>
          <a:blip r:embed="rId1"/>
          <a:srcRect t="7958" r="541" b="3540"/>
          <a:stretch>
            <a:fillRect/>
          </a:stretch>
        </p:blipFill>
        <p:spPr>
          <a:xfrm>
            <a:off x="407035" y="2128520"/>
            <a:ext cx="5441315" cy="4150360"/>
          </a:xfrm>
          <a:prstGeom prst="rect">
            <a:avLst/>
          </a:prstGeom>
        </p:spPr>
      </p:pic>
      <p:pic>
        <p:nvPicPr>
          <p:cNvPr id="10" name="图片 9" descr="Yearly_Average_Air_Pollutants"/>
          <p:cNvPicPr>
            <a:picLocks noChangeAspect="1"/>
          </p:cNvPicPr>
          <p:nvPr/>
        </p:nvPicPr>
        <p:blipFill>
          <a:blip r:embed="rId2"/>
          <a:srcRect t="8120" r="476" b="4102"/>
          <a:stretch>
            <a:fillRect/>
          </a:stretch>
        </p:blipFill>
        <p:spPr>
          <a:xfrm>
            <a:off x="5905500" y="2147570"/>
            <a:ext cx="5494020" cy="4153535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162400" y="892248"/>
            <a:ext cx="10146258" cy="1318801"/>
            <a:chOff x="1692" y="2096"/>
            <a:chExt cx="16168" cy="3834"/>
          </a:xfrm>
        </p:grpSpPr>
        <p:sp>
          <p:nvSpPr>
            <p:cNvPr id="12" name="矩形: 圆角 8"/>
            <p:cNvSpPr/>
            <p:nvPr/>
          </p:nvSpPr>
          <p:spPr>
            <a:xfrm>
              <a:off x="1692" y="2096"/>
              <a:ext cx="15860" cy="35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13" name="平行四边形 12"/>
            <p:cNvSpPr/>
            <p:nvPr/>
          </p:nvSpPr>
          <p:spPr>
            <a:xfrm>
              <a:off x="1850" y="2168"/>
              <a:ext cx="424" cy="655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75" y="2288"/>
              <a:ext cx="15089" cy="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2400" dirty="0">
                  <a:solidFill>
                    <a:srgbClr val="C00000"/>
                  </a:solidFill>
                </a:rPr>
                <a:t>ADF</a:t>
              </a:r>
              <a:r>
                <a:rPr lang="zh-CN" altLang="en-US" sz="2400" dirty="0">
                  <a:solidFill>
                    <a:srgbClr val="C00000"/>
                  </a:solidFill>
                </a:rPr>
                <a:t>单位根</a:t>
              </a:r>
              <a:r>
                <a:rPr lang="zh-CN" altLang="en-US" sz="2400" dirty="0">
                  <a:solidFill>
                    <a:schemeClr val="tx1"/>
                  </a:solidFill>
                </a:rPr>
                <a:t>检验，对数据本身、一阶差分、一阶</a:t>
              </a:r>
              <a:r>
                <a:rPr lang="en-US" altLang="zh-CN" sz="2400" dirty="0">
                  <a:solidFill>
                    <a:schemeClr val="tx1"/>
                  </a:solidFill>
                </a:rPr>
                <a:t>12</a:t>
              </a:r>
              <a:r>
                <a:rPr lang="zh-CN" altLang="en-US" sz="2400" dirty="0">
                  <a:solidFill>
                    <a:schemeClr val="tx1"/>
                  </a:solidFill>
                </a:rPr>
                <a:t>步差分进行检验，得到</a:t>
              </a:r>
              <a:r>
                <a:rPr lang="zh-CN" altLang="en-US" sz="2400" dirty="0">
                  <a:solidFill>
                    <a:srgbClr val="C00000"/>
                  </a:solidFill>
                </a:rPr>
                <a:t>一阶差分或一阶</a:t>
              </a:r>
              <a:r>
                <a:rPr lang="en-US" altLang="zh-CN" sz="2400" dirty="0">
                  <a:solidFill>
                    <a:srgbClr val="C00000"/>
                  </a:solidFill>
                </a:rPr>
                <a:t>12</a:t>
              </a:r>
              <a:r>
                <a:rPr lang="zh-CN" altLang="en-US" sz="2400" dirty="0">
                  <a:solidFill>
                    <a:srgbClr val="C00000"/>
                  </a:solidFill>
                </a:rPr>
                <a:t>步差分</a:t>
              </a:r>
              <a:r>
                <a:rPr lang="zh-CN" altLang="en-US" sz="2400" dirty="0">
                  <a:solidFill>
                    <a:schemeClr val="tx1"/>
                  </a:solidFill>
                </a:rPr>
                <a:t>后的序列平稳性较强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6" name="right-quote-sign_36811"/>
            <p:cNvSpPr>
              <a:spLocks noChangeAspect="1"/>
            </p:cNvSpPr>
            <p:nvPr/>
          </p:nvSpPr>
          <p:spPr bwMode="auto">
            <a:xfrm>
              <a:off x="17061" y="515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时间序列简介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平稳性检验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模型识别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模型估计与诊断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ADF</a:t>
            </a:r>
            <a:r>
              <a:rPr lang="zh-CN" altLang="en-US" dirty="0"/>
              <a:t>单位根平稳性检验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35400" y="765248"/>
            <a:ext cx="10146258" cy="1318801"/>
            <a:chOff x="1692" y="2096"/>
            <a:chExt cx="16168" cy="3834"/>
          </a:xfrm>
        </p:grpSpPr>
        <p:sp>
          <p:nvSpPr>
            <p:cNvPr id="9" name="矩形: 圆角 8"/>
            <p:cNvSpPr/>
            <p:nvPr/>
          </p:nvSpPr>
          <p:spPr>
            <a:xfrm>
              <a:off x="1692" y="2096"/>
              <a:ext cx="15860" cy="3500"/>
            </a:xfrm>
            <a:prstGeom prst="roundRect">
              <a:avLst>
                <a:gd name="adj" fmla="val 0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11" name="平行四边形 10"/>
            <p:cNvSpPr/>
            <p:nvPr/>
          </p:nvSpPr>
          <p:spPr>
            <a:xfrm>
              <a:off x="1850" y="2168"/>
              <a:ext cx="424" cy="655"/>
            </a:xfrm>
            <a:prstGeom prst="parallelogram">
              <a:avLst>
                <a:gd name="adj" fmla="val 44445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275" y="2288"/>
              <a:ext cx="15089" cy="3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2400" dirty="0">
                  <a:solidFill>
                    <a:schemeClr val="tx1"/>
                  </a:solidFill>
                </a:rPr>
                <a:t>使用</a:t>
              </a:r>
              <a:r>
                <a:rPr lang="en-US" altLang="zh-CN" sz="2400" dirty="0">
                  <a:solidFill>
                    <a:srgbClr val="C00000"/>
                  </a:solidFill>
                </a:rPr>
                <a:t>ADF</a:t>
              </a:r>
              <a:r>
                <a:rPr lang="zh-CN" altLang="en-US" sz="2400" dirty="0">
                  <a:solidFill>
                    <a:srgbClr val="C00000"/>
                  </a:solidFill>
                </a:rPr>
                <a:t>单位根</a:t>
              </a:r>
              <a:r>
                <a:rPr lang="zh-CN" altLang="en-US" sz="2400" dirty="0">
                  <a:solidFill>
                    <a:schemeClr val="tx1"/>
                  </a:solidFill>
                </a:rPr>
                <a:t>检验，对数据本身、一阶差分、一阶</a:t>
              </a:r>
              <a:r>
                <a:rPr lang="en-US" altLang="zh-CN" sz="2400" dirty="0">
                  <a:solidFill>
                    <a:schemeClr val="tx1"/>
                  </a:solidFill>
                </a:rPr>
                <a:t>12</a:t>
              </a:r>
              <a:r>
                <a:rPr lang="zh-CN" altLang="en-US" sz="2400" dirty="0">
                  <a:solidFill>
                    <a:schemeClr val="tx1"/>
                  </a:solidFill>
                </a:rPr>
                <a:t>步差分进行检验，得到</a:t>
              </a:r>
              <a:r>
                <a:rPr lang="zh-CN" altLang="en-US" sz="2400" dirty="0">
                  <a:solidFill>
                    <a:srgbClr val="C00000"/>
                  </a:solidFill>
                </a:rPr>
                <a:t>一阶差分或一阶</a:t>
              </a:r>
              <a:r>
                <a:rPr lang="en-US" altLang="zh-CN" sz="2400" dirty="0">
                  <a:solidFill>
                    <a:srgbClr val="C00000"/>
                  </a:solidFill>
                </a:rPr>
                <a:t>12</a:t>
              </a:r>
              <a:r>
                <a:rPr lang="zh-CN" altLang="en-US" sz="2400" dirty="0">
                  <a:solidFill>
                    <a:srgbClr val="C00000"/>
                  </a:solidFill>
                </a:rPr>
                <a:t>步差分</a:t>
              </a:r>
              <a:r>
                <a:rPr lang="zh-CN" altLang="en-US" sz="2400" dirty="0">
                  <a:solidFill>
                    <a:schemeClr val="tx1"/>
                  </a:solidFill>
                </a:rPr>
                <a:t>后的序列平稳性较强</a:t>
              </a:r>
              <a:endParaRPr lang="zh-CN" altLang="en-US" sz="2400" dirty="0">
                <a:solidFill>
                  <a:schemeClr val="tx1"/>
                </a:solidFill>
              </a:endParaRPr>
            </a:p>
          </p:txBody>
        </p:sp>
        <p:sp>
          <p:nvSpPr>
            <p:cNvPr id="14" name="right-quote-sign_36811"/>
            <p:cNvSpPr>
              <a:spLocks noChangeAspect="1"/>
            </p:cNvSpPr>
            <p:nvPr/>
          </p:nvSpPr>
          <p:spPr bwMode="auto">
            <a:xfrm>
              <a:off x="17061" y="5155"/>
              <a:ext cx="799" cy="775"/>
            </a:xfrm>
            <a:custGeom>
              <a:avLst/>
              <a:gdLst>
                <a:gd name="T0" fmla="*/ 314 w 314"/>
                <a:gd name="T1" fmla="*/ 0 h 305"/>
                <a:gd name="T2" fmla="*/ 314 w 314"/>
                <a:gd name="T3" fmla="*/ 158 h 305"/>
                <a:gd name="T4" fmla="*/ 206 w 314"/>
                <a:gd name="T5" fmla="*/ 305 h 305"/>
                <a:gd name="T6" fmla="*/ 170 w 314"/>
                <a:gd name="T7" fmla="*/ 304 h 305"/>
                <a:gd name="T8" fmla="*/ 170 w 314"/>
                <a:gd name="T9" fmla="*/ 243 h 305"/>
                <a:gd name="T10" fmla="*/ 244 w 314"/>
                <a:gd name="T11" fmla="*/ 174 h 305"/>
                <a:gd name="T12" fmla="*/ 243 w 314"/>
                <a:gd name="T13" fmla="*/ 146 h 305"/>
                <a:gd name="T14" fmla="*/ 192 w 314"/>
                <a:gd name="T15" fmla="*/ 146 h 305"/>
                <a:gd name="T16" fmla="*/ 192 w 314"/>
                <a:gd name="T17" fmla="*/ 0 h 305"/>
                <a:gd name="T18" fmla="*/ 314 w 314"/>
                <a:gd name="T19" fmla="*/ 0 h 305"/>
                <a:gd name="T20" fmla="*/ 314 w 314"/>
                <a:gd name="T21" fmla="*/ 0 h 305"/>
                <a:gd name="T22" fmla="*/ 16 w 314"/>
                <a:gd name="T23" fmla="*/ 146 h 305"/>
                <a:gd name="T24" fmla="*/ 67 w 314"/>
                <a:gd name="T25" fmla="*/ 146 h 305"/>
                <a:gd name="T26" fmla="*/ 68 w 314"/>
                <a:gd name="T27" fmla="*/ 174 h 305"/>
                <a:gd name="T28" fmla="*/ 0 w 314"/>
                <a:gd name="T29" fmla="*/ 243 h 305"/>
                <a:gd name="T30" fmla="*/ 0 w 314"/>
                <a:gd name="T31" fmla="*/ 304 h 305"/>
                <a:gd name="T32" fmla="*/ 30 w 314"/>
                <a:gd name="T33" fmla="*/ 305 h 305"/>
                <a:gd name="T34" fmla="*/ 138 w 314"/>
                <a:gd name="T35" fmla="*/ 158 h 305"/>
                <a:gd name="T36" fmla="*/ 138 w 314"/>
                <a:gd name="T37" fmla="*/ 0 h 305"/>
                <a:gd name="T38" fmla="*/ 16 w 314"/>
                <a:gd name="T39" fmla="*/ 0 h 305"/>
                <a:gd name="T40" fmla="*/ 16 w 314"/>
                <a:gd name="T41" fmla="*/ 146 h 305"/>
                <a:gd name="T42" fmla="*/ 16 w 314"/>
                <a:gd name="T43" fmla="*/ 14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4" h="305">
                  <a:moveTo>
                    <a:pt x="314" y="0"/>
                  </a:moveTo>
                  <a:lnTo>
                    <a:pt x="314" y="158"/>
                  </a:lnTo>
                  <a:cubicBezTo>
                    <a:pt x="314" y="256"/>
                    <a:pt x="278" y="305"/>
                    <a:pt x="206" y="305"/>
                  </a:cubicBezTo>
                  <a:cubicBezTo>
                    <a:pt x="198" y="305"/>
                    <a:pt x="186" y="305"/>
                    <a:pt x="170" y="304"/>
                  </a:cubicBezTo>
                  <a:lnTo>
                    <a:pt x="170" y="243"/>
                  </a:lnTo>
                  <a:cubicBezTo>
                    <a:pt x="219" y="243"/>
                    <a:pt x="244" y="220"/>
                    <a:pt x="244" y="174"/>
                  </a:cubicBezTo>
                  <a:lnTo>
                    <a:pt x="243" y="146"/>
                  </a:lnTo>
                  <a:lnTo>
                    <a:pt x="192" y="146"/>
                  </a:lnTo>
                  <a:lnTo>
                    <a:pt x="192" y="0"/>
                  </a:lnTo>
                  <a:lnTo>
                    <a:pt x="314" y="0"/>
                  </a:lnTo>
                  <a:lnTo>
                    <a:pt x="314" y="0"/>
                  </a:lnTo>
                  <a:close/>
                  <a:moveTo>
                    <a:pt x="16" y="146"/>
                  </a:moveTo>
                  <a:lnTo>
                    <a:pt x="67" y="146"/>
                  </a:lnTo>
                  <a:lnTo>
                    <a:pt x="68" y="174"/>
                  </a:lnTo>
                  <a:cubicBezTo>
                    <a:pt x="68" y="217"/>
                    <a:pt x="45" y="240"/>
                    <a:pt x="0" y="243"/>
                  </a:cubicBezTo>
                  <a:lnTo>
                    <a:pt x="0" y="304"/>
                  </a:lnTo>
                  <a:cubicBezTo>
                    <a:pt x="14" y="305"/>
                    <a:pt x="24" y="305"/>
                    <a:pt x="30" y="305"/>
                  </a:cubicBezTo>
                  <a:cubicBezTo>
                    <a:pt x="102" y="305"/>
                    <a:pt x="138" y="256"/>
                    <a:pt x="138" y="158"/>
                  </a:cubicBezTo>
                  <a:lnTo>
                    <a:pt x="138" y="0"/>
                  </a:lnTo>
                  <a:lnTo>
                    <a:pt x="16" y="0"/>
                  </a:lnTo>
                  <a:lnTo>
                    <a:pt x="16" y="146"/>
                  </a:lnTo>
                  <a:lnTo>
                    <a:pt x="16" y="14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033145" y="2245995"/>
          <a:ext cx="9956800" cy="38296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2400"/>
                <a:gridCol w="1422400"/>
                <a:gridCol w="1422400"/>
                <a:gridCol w="1422400"/>
                <a:gridCol w="1422400"/>
                <a:gridCol w="1422400"/>
                <a:gridCol w="1422400"/>
              </a:tblGrid>
              <a:tr h="73088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特征名称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原</a:t>
                      </a:r>
                      <a:r>
                        <a:rPr lang="en-US" altLang="zh-CN"/>
                        <a:t>ADF</a:t>
                      </a:r>
                      <a:r>
                        <a:rPr lang="zh-CN" altLang="en-US"/>
                        <a:t>统计量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P-</a:t>
                      </a: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一阶差分</a:t>
                      </a:r>
                      <a:r>
                        <a:rPr lang="en-US" altLang="zh-CN"/>
                        <a:t>ADF</a:t>
                      </a:r>
                      <a:r>
                        <a:rPr lang="zh-CN" altLang="en-US"/>
                        <a:t>统计量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P-</a:t>
                      </a: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一阶</a:t>
                      </a:r>
                      <a:r>
                        <a:rPr lang="en-US" altLang="zh-CN"/>
                        <a:t>12</a:t>
                      </a:r>
                      <a:r>
                        <a:rPr lang="zh-CN" altLang="en-US"/>
                        <a:t>步</a:t>
                      </a:r>
                      <a:endParaRPr lang="zh-CN" altLang="en-US"/>
                    </a:p>
                    <a:p>
                      <a:pPr algn="ctr">
                        <a:buNone/>
                      </a:pPr>
                      <a:r>
                        <a:rPr lang="en-US" altLang="zh-CN"/>
                        <a:t>ADF</a:t>
                      </a:r>
                      <a:r>
                        <a:rPr lang="zh-CN" altLang="en-US"/>
                        <a:t>统计量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P-</a:t>
                      </a:r>
                      <a:r>
                        <a:rPr lang="zh-CN" altLang="en-US"/>
                        <a:t>值</a:t>
                      </a:r>
                      <a:endParaRPr lang="zh-CN" altLang="en-US"/>
                    </a:p>
                  </a:txBody>
                  <a:tcPr/>
                </a:tc>
              </a:tr>
              <a:tr h="51752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PM2.5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-1.37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0.8</a:t>
                      </a:r>
                      <a:r>
                        <a:rPr lang="en-US" altLang="zh-CN"/>
                        <a:t>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-9.7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6.80e-17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-3.5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7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.77e-3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6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PM25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-1.53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0.8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-9.07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4.25e-15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-4.2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4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.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8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4e-4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6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O3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-2.3</a:t>
                      </a: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-9.96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2.33e-17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-4.1</a:t>
                      </a:r>
                      <a:r>
                        <a:rPr lang="en-US" altLang="zh-CN"/>
                        <a:t>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6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.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98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e-4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56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NO2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-2.33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0.4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-11.4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5.71e-21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-4.04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1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.</a:t>
                      </a: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21</a:t>
                      </a: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e-3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689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SO2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1.1</a:t>
                      </a:r>
                      <a:r>
                        <a:rPr lang="en-US" altLang="zh-CN"/>
                        <a:t>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1.0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-2.97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0.03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-9.36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7.71e-16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  <a:tr h="51625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/>
                        <a:t>CO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-1.9</a:t>
                      </a:r>
                      <a:r>
                        <a:rPr lang="en-US" altLang="zh-CN"/>
                        <a:t>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0.62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-8.57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>
                          <a:solidFill>
                            <a:srgbClr val="C00000"/>
                          </a:solidFill>
                        </a:rPr>
                        <a:t>8.02e-14</a:t>
                      </a:r>
                      <a:endParaRPr lang="zh-CN" altLang="en-US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/>
                        <a:t>-3.5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>
                          <a:solidFill>
                            <a:srgbClr val="C00000"/>
                          </a:solidFill>
                        </a:rPr>
                        <a:t>7.26e-3</a:t>
                      </a:r>
                      <a:endParaRPr lang="en-US" altLang="zh-CN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r>
              <a:rPr lang="zh-CN" altLang="en-US"/>
              <a:t>平稳性检验</a:t>
            </a:r>
            <a:endParaRPr lang="zh-CN" altLang="en-US"/>
          </a:p>
        </p:txBody>
      </p:sp>
      <p:pic>
        <p:nvPicPr>
          <p:cNvPr id="5" name="图片 4" descr="monthly_avg_season_diff_ad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74080" y="784225"/>
            <a:ext cx="5607050" cy="5607050"/>
          </a:xfrm>
          <a:prstGeom prst="rect">
            <a:avLst/>
          </a:prstGeom>
        </p:spPr>
      </p:pic>
      <p:pic>
        <p:nvPicPr>
          <p:cNvPr id="6" name="图片 5" descr="monthly_avg_first_diff_a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70" y="783590"/>
            <a:ext cx="5655310" cy="565531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图片占位符 95" descr="图片包含 天空, 泰迪熊, 熊, 建筑物&#10;&#10;自动生成的说明"/>
          <p:cNvPicPr>
            <a:picLocks noGrp="1" noChangeAspect="1"/>
          </p:cNvPicPr>
          <p:nvPr>
            <p:ph type="pic" sz="quarter" idx="10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16" r="18816"/>
          <a:stretch>
            <a:fillRect/>
          </a:stretch>
        </p:blipFill>
        <p:spPr/>
      </p:pic>
      <p:sp>
        <p:nvSpPr>
          <p:cNvPr id="63" name="矩形 62"/>
          <p:cNvSpPr/>
          <p:nvPr>
            <p:custDataLst>
              <p:tags r:id="rId2"/>
            </p:custDataLst>
          </p:nvPr>
        </p:nvSpPr>
        <p:spPr>
          <a:xfrm>
            <a:off x="6275750" y="118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时间序列简介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grpSp>
        <p:nvGrpSpPr>
          <p:cNvPr id="75" name="组合 74"/>
          <p:cNvGrpSpPr/>
          <p:nvPr>
            <p:custDataLst>
              <p:tags r:id="rId3"/>
            </p:custDataLst>
          </p:nvPr>
        </p:nvGrpSpPr>
        <p:grpSpPr>
          <a:xfrm>
            <a:off x="5345475" y="1180600"/>
            <a:ext cx="720000" cy="720000"/>
            <a:chOff x="5412150" y="1180600"/>
            <a:chExt cx="720000" cy="720000"/>
          </a:xfrm>
        </p:grpSpPr>
        <p:sp>
          <p:nvSpPr>
            <p:cNvPr id="61" name="矩形 60"/>
            <p:cNvSpPr/>
            <p:nvPr>
              <p:custDataLst>
                <p:tags r:id="rId4"/>
              </p:custDataLst>
            </p:nvPr>
          </p:nvSpPr>
          <p:spPr>
            <a:xfrm>
              <a:off x="5412150" y="118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1</a:t>
              </a:r>
              <a:endParaRPr lang="zh-CN" altLang="en-US" sz="3200" b="1" dirty="0"/>
            </a:p>
          </p:txBody>
        </p:sp>
        <p:sp>
          <p:nvSpPr>
            <p:cNvPr id="64" name="矩形 63"/>
            <p:cNvSpPr/>
            <p:nvPr>
              <p:custDataLst>
                <p:tags r:id="rId5"/>
              </p:custDataLst>
            </p:nvPr>
          </p:nvSpPr>
          <p:spPr>
            <a:xfrm>
              <a:off x="5412150" y="181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>
            <p:custDataLst>
              <p:tags r:id="rId6"/>
            </p:custDataLst>
          </p:nvPr>
        </p:nvGrpSpPr>
        <p:grpSpPr>
          <a:xfrm>
            <a:off x="5345475" y="2260600"/>
            <a:ext cx="720000" cy="720000"/>
            <a:chOff x="5412150" y="2260600"/>
            <a:chExt cx="720000" cy="720000"/>
          </a:xfrm>
        </p:grpSpPr>
        <p:sp>
          <p:nvSpPr>
            <p:cNvPr id="58" name="矩形 57"/>
            <p:cNvSpPr/>
            <p:nvPr>
              <p:custDataLst>
                <p:tags r:id="rId7"/>
              </p:custDataLst>
            </p:nvPr>
          </p:nvSpPr>
          <p:spPr>
            <a:xfrm>
              <a:off x="5412150" y="226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2</a:t>
              </a:r>
              <a:endParaRPr lang="zh-CN" altLang="en-US" sz="3200" b="1" dirty="0"/>
            </a:p>
          </p:txBody>
        </p:sp>
        <p:sp>
          <p:nvSpPr>
            <p:cNvPr id="67" name="矩形 66"/>
            <p:cNvSpPr/>
            <p:nvPr>
              <p:custDataLst>
                <p:tags r:id="rId8"/>
              </p:custDataLst>
            </p:nvPr>
          </p:nvSpPr>
          <p:spPr>
            <a:xfrm>
              <a:off x="5412150" y="289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>
            <p:custDataLst>
              <p:tags r:id="rId9"/>
            </p:custDataLst>
          </p:nvPr>
        </p:nvGrpSpPr>
        <p:grpSpPr>
          <a:xfrm>
            <a:off x="5345475" y="3340600"/>
            <a:ext cx="720000" cy="720000"/>
            <a:chOff x="5412150" y="3340600"/>
            <a:chExt cx="720000" cy="720000"/>
          </a:xfrm>
        </p:grpSpPr>
        <p:sp>
          <p:nvSpPr>
            <p:cNvPr id="60" name="矩形 59"/>
            <p:cNvSpPr/>
            <p:nvPr>
              <p:custDataLst>
                <p:tags r:id="rId10"/>
              </p:custDataLst>
            </p:nvPr>
          </p:nvSpPr>
          <p:spPr>
            <a:xfrm>
              <a:off x="5412150" y="334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3</a:t>
              </a:r>
              <a:endParaRPr lang="zh-CN" altLang="en-US" sz="3200" b="1" dirty="0"/>
            </a:p>
          </p:txBody>
        </p:sp>
        <p:sp>
          <p:nvSpPr>
            <p:cNvPr id="68" name="矩形 67"/>
            <p:cNvSpPr/>
            <p:nvPr>
              <p:custDataLst>
                <p:tags r:id="rId11"/>
              </p:custDataLst>
            </p:nvPr>
          </p:nvSpPr>
          <p:spPr>
            <a:xfrm>
              <a:off x="5412150" y="397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6" name="组合 75"/>
          <p:cNvGrpSpPr/>
          <p:nvPr>
            <p:custDataLst>
              <p:tags r:id="rId12"/>
            </p:custDataLst>
          </p:nvPr>
        </p:nvGrpSpPr>
        <p:grpSpPr>
          <a:xfrm>
            <a:off x="5345475" y="4420600"/>
            <a:ext cx="720000" cy="720000"/>
            <a:chOff x="5412150" y="4420600"/>
            <a:chExt cx="720000" cy="720000"/>
          </a:xfrm>
        </p:grpSpPr>
        <p:sp>
          <p:nvSpPr>
            <p:cNvPr id="62" name="矩形 61"/>
            <p:cNvSpPr/>
            <p:nvPr>
              <p:custDataLst>
                <p:tags r:id="rId13"/>
              </p:custDataLst>
            </p:nvPr>
          </p:nvSpPr>
          <p:spPr>
            <a:xfrm>
              <a:off x="5412150" y="4420600"/>
              <a:ext cx="720000" cy="7200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4</a:t>
              </a:r>
              <a:endParaRPr lang="zh-CN" altLang="en-US" sz="3200" b="1" dirty="0"/>
            </a:p>
          </p:txBody>
        </p:sp>
        <p:sp>
          <p:nvSpPr>
            <p:cNvPr id="69" name="矩形 68"/>
            <p:cNvSpPr/>
            <p:nvPr>
              <p:custDataLst>
                <p:tags r:id="rId14"/>
              </p:custDataLst>
            </p:nvPr>
          </p:nvSpPr>
          <p:spPr>
            <a:xfrm>
              <a:off x="5412150" y="5050600"/>
              <a:ext cx="720000" cy="9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矩形 69"/>
          <p:cNvSpPr/>
          <p:nvPr>
            <p:custDataLst>
              <p:tags r:id="rId15"/>
            </p:custDataLst>
          </p:nvPr>
        </p:nvSpPr>
        <p:spPr>
          <a:xfrm>
            <a:off x="6275750" y="226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平稳性检验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  <p:sp>
        <p:nvSpPr>
          <p:cNvPr id="71" name="矩形 70"/>
          <p:cNvSpPr/>
          <p:nvPr>
            <p:custDataLst>
              <p:tags r:id="rId16"/>
            </p:custDataLst>
          </p:nvPr>
        </p:nvSpPr>
        <p:spPr>
          <a:xfrm>
            <a:off x="6275750" y="334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accent2"/>
                </a:solidFill>
              </a:rPr>
              <a:t>模型识别</a:t>
            </a:r>
            <a:endParaRPr lang="zh-CN" altLang="en-US" sz="2800" b="1" dirty="0">
              <a:solidFill>
                <a:schemeClr val="accent2"/>
              </a:solidFill>
            </a:endParaRPr>
          </a:p>
        </p:txBody>
      </p:sp>
      <p:sp>
        <p:nvSpPr>
          <p:cNvPr id="72" name="矩形 71"/>
          <p:cNvSpPr/>
          <p:nvPr>
            <p:custDataLst>
              <p:tags r:id="rId17"/>
            </p:custDataLst>
          </p:nvPr>
        </p:nvSpPr>
        <p:spPr>
          <a:xfrm>
            <a:off x="6275750" y="4420600"/>
            <a:ext cx="4671650" cy="7200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2"/>
                </a:solidFill>
              </a:rPr>
              <a:t>模型估计与诊断</a:t>
            </a:r>
            <a:endParaRPr lang="zh-CN" altLang="en-US" sz="2800" b="1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1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1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1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2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2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3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3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3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5.0964566929134}"/>
</p:tagLst>
</file>

<file path=ppt/tags/tag33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34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35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36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37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3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3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4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4.xml><?xml version="1.0" encoding="utf-8"?>
<p:tagLst xmlns:p="http://schemas.openxmlformats.org/presentationml/2006/main">
  <p:tag name="TABLE_ENDDRAG_ORIGIN_RECT" val="783*301"/>
  <p:tag name="TABLE_ENDDRAG_RECT" val="81*176*783*301"/>
</p:tagLst>
</file>

<file path=ppt/tags/tag5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5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6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1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72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73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74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75.xml><?xml version="1.0" encoding="utf-8"?>
<p:tagLst xmlns:p="http://schemas.openxmlformats.org/presentationml/2006/main">
  <p:tag name="KSO_WM_DIAGRAM_VIRTUALLY_FRAME" val="{&quot;height&quot;:737.2209664308828,&quot;left&quot;:35.65,&quot;top&quot;:60.3,&quot;width&quot;:857.4130708661418}"/>
</p:tagLst>
</file>

<file path=ppt/tags/tag7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7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2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3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4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5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6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7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8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8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9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90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91.xml><?xml version="1.0" encoding="utf-8"?>
<p:tagLst xmlns:p="http://schemas.openxmlformats.org/presentationml/2006/main">
  <p:tag name="KSO_WM_DIAGRAM_VIRTUALLY_FRAME" val="{&quot;height&quot;:311.81102362204723,&quot;left&quot;:420.9035433070866,&quot;top&quot;:92.96062992125984,&quot;width&quot;:441.0964566929134}"/>
</p:tagLst>
</file>

<file path=ppt/tags/tag92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MWZkNDE1NjUzYmFjYmJiODZlNTJkNzZjZjE5YjYxNjA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1259</Words>
  <Application>WPS 演示</Application>
  <PresentationFormat>宽屏</PresentationFormat>
  <Paragraphs>240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Segoe UI Light</vt:lpstr>
      <vt:lpstr>微软雅黑</vt:lpstr>
      <vt:lpstr>Calibri</vt:lpstr>
      <vt:lpstr>等线</vt:lpstr>
      <vt:lpstr>Segoe UI</vt:lpstr>
      <vt:lpstr>Arial Unicode MS</vt:lpstr>
      <vt:lpstr>思源黑体 CN Heavy</vt:lpstr>
      <vt:lpstr>黑体</vt:lpstr>
      <vt:lpstr>思源黑体 Regular</vt:lpstr>
      <vt:lpstr>Century Gothic</vt:lpstr>
      <vt:lpstr>Cambria Math</vt:lpstr>
      <vt:lpstr>Office 主题​​</vt:lpstr>
      <vt:lpstr>1_OfficePLUS</vt:lpstr>
      <vt:lpstr>1_Office 主题​​</vt:lpstr>
      <vt:lpstr>2_Office 主题​​</vt:lpstr>
      <vt:lpstr>空气污染指数的时间序列模型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林元莘</cp:lastModifiedBy>
  <cp:revision>118</cp:revision>
  <dcterms:created xsi:type="dcterms:W3CDTF">2019-01-23T14:14:00Z</dcterms:created>
  <dcterms:modified xsi:type="dcterms:W3CDTF">2024-05-19T06:53:09Z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C86638A2BA3148E2B39AF19B605C6C72_13</vt:lpwstr>
  </property>
  <property fmtid="{D5CDD505-2E9C-101B-9397-08002B2CF9AE}" pid="12" name="KSOProductBuildVer">
    <vt:lpwstr>2052-12.1.0.16729</vt:lpwstr>
  </property>
</Properties>
</file>